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2" r:id="rId4"/>
    <p:sldId id="268" r:id="rId5"/>
    <p:sldId id="257" r:id="rId6"/>
    <p:sldId id="269" r:id="rId7"/>
    <p:sldId id="258" r:id="rId8"/>
    <p:sldId id="270" r:id="rId9"/>
    <p:sldId id="259" r:id="rId10"/>
    <p:sldId id="271" r:id="rId11"/>
    <p:sldId id="260" r:id="rId12"/>
    <p:sldId id="272" r:id="rId13"/>
    <p:sldId id="261" r:id="rId14"/>
    <p:sldId id="273" r:id="rId15"/>
    <p:sldId id="263" r:id="rId16"/>
    <p:sldId id="274" r:id="rId17"/>
    <p:sldId id="264" r:id="rId18"/>
    <p:sldId id="275" r:id="rId19"/>
    <p:sldId id="265" r:id="rId20"/>
    <p:sldId id="276" r:id="rId21"/>
    <p:sldId id="26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59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19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68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99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94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2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6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1/28/2023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15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42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91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1/28/2023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47077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ailybayonet.com/computer-hardware-and-software/" TargetMode="External"/><Relationship Id="rId7" Type="http://schemas.openxmlformats.org/officeDocument/2006/relationships/hyperlink" Target="https://www.weirdworm.com/top-8-tips-to-safe-online-shoppin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hyperlink" Target="https://careers.webdew.com/blog/top-it-companies-in-vadodara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aphic 38">
            <a:extLst>
              <a:ext uri="{FF2B5EF4-FFF2-40B4-BE49-F238E27FC236}">
                <a16:creationId xmlns:a16="http://schemas.microsoft.com/office/drawing/2014/main" id="{8D5A7C7F-E3B1-44B8-9FDE-52A4B74F3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51257" y="285652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D551F61-E0D5-44DC-BB30-6A62E23A2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5A4CF26-BA16-4F51-9327-A4077E384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aphic 38">
            <a:extLst>
              <a:ext uri="{FF2B5EF4-FFF2-40B4-BE49-F238E27FC236}">
                <a16:creationId xmlns:a16="http://schemas.microsoft.com/office/drawing/2014/main" id="{D405E706-6901-4726-A0FD-F352E0897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51257" y="285652"/>
            <a:ext cx="1910252" cy="709660"/>
            <a:chOff x="2267504" y="2540250"/>
            <a:chExt cx="1990951" cy="739640"/>
          </a:xfrm>
          <a:solidFill>
            <a:schemeClr val="tx1">
              <a:alpha val="2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AE1B075-9F48-41D0-A3D1-82A9BC43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E15D66E-AA4C-4B80-9271-41A345A789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864689-43D0-436E-B71E-6F61D95EF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8555" y="1289904"/>
            <a:ext cx="5145145" cy="4483168"/>
            <a:chOff x="1674895" y="1345036"/>
            <a:chExt cx="5428610" cy="42109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D12A06-5C25-497A-9033-BA32B5D3E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D52755A-7F46-4B03-B1C9-F0C605CD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CAF21A9-6F58-4C27-ABB4-F704F8757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699" y="1187311"/>
            <a:ext cx="5089552" cy="44833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DEEAC-DF71-4909-884C-5036E0F14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627" y="1894944"/>
            <a:ext cx="5043695" cy="2969287"/>
          </a:xfrm>
        </p:spPr>
        <p:txBody>
          <a:bodyPr>
            <a:normAutofit fontScale="90000"/>
          </a:bodyPr>
          <a:lstStyle/>
          <a:p>
            <a:br>
              <a:rPr lang="en-US" sz="3600" dirty="0"/>
            </a:br>
            <a:r>
              <a:rPr lang="en-US" sz="3600" dirty="0" err="1"/>
              <a:t>Atliq</a:t>
            </a:r>
            <a:r>
              <a:rPr lang="en-US" sz="3600" dirty="0"/>
              <a:t> </a:t>
            </a:r>
            <a:r>
              <a:rPr lang="en-US" sz="3600" dirty="0" err="1"/>
              <a:t>Hardwares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 </a:t>
            </a:r>
            <a:r>
              <a:rPr lang="en-US" sz="3600" dirty="0">
                <a:solidFill>
                  <a:srgbClr val="FF0000"/>
                </a:solidFill>
              </a:rPr>
              <a:t>ad-Hoc Insights</a:t>
            </a:r>
            <a:endParaRPr lang="en-IN" sz="3600" dirty="0">
              <a:solidFill>
                <a:srgbClr val="FF0000"/>
              </a:solidFill>
            </a:endParaRPr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FC6B31EB-41A1-4598-9355-9BA3E1702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0647" y="1635889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133B2AAB-4B79-4B0A-8F9F-4D58D0FF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0647" y="1635889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94D3E2A-B9E7-4003-A145-9FC44168D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307" y="4580404"/>
            <a:ext cx="406409" cy="40640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51E04DE-FFB1-44B7-AD73-813D33AC1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307" y="4580404"/>
            <a:ext cx="406409" cy="40640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80F11-6E2F-40AE-8F4F-A03E4BAE6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50733" y="857998"/>
            <a:ext cx="4099050" cy="2189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76B050-6E50-4962-A420-E4C31AFC3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08596" y="24498"/>
            <a:ext cx="2675290" cy="15679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86830A-D3E0-490B-90D0-FC3E86CF50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632738" y="3677721"/>
            <a:ext cx="4117477" cy="218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58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9DB5C723-C3CA-47B6-A8F5-3D3299E57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43"/>
            <a:ext cx="10515600" cy="744719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Manufacturing cost range analysis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3FE84EB-C33E-4809-95D5-0CE185BD0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058"/>
            <a:ext cx="10515600" cy="4960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Question 5</a:t>
            </a:r>
          </a:p>
          <a:p>
            <a:pPr marL="0" indent="0">
              <a:buNone/>
            </a:pPr>
            <a:endParaRPr lang="en-US" sz="2000" b="1" dirty="0"/>
          </a:p>
          <a:p>
            <a:pPr marL="457200" lvl="1" indent="0">
              <a:buNone/>
            </a:pPr>
            <a:r>
              <a:rPr lang="en-US" sz="1800" dirty="0"/>
              <a:t>Get the products that have the highest and lowest manufacturing costs. The final output should contain these fields,</a:t>
            </a:r>
          </a:p>
          <a:p>
            <a:pPr lvl="1"/>
            <a:r>
              <a:rPr lang="en-US" sz="1800" dirty="0" err="1"/>
              <a:t>product_code</a:t>
            </a:r>
            <a:endParaRPr lang="en-US" sz="1800" dirty="0"/>
          </a:p>
          <a:p>
            <a:pPr lvl="1"/>
            <a:r>
              <a:rPr lang="en-US" sz="1800" dirty="0"/>
              <a:t>product</a:t>
            </a:r>
          </a:p>
          <a:p>
            <a:pPr lvl="1"/>
            <a:r>
              <a:rPr lang="en-US" sz="1800" dirty="0" err="1"/>
              <a:t>manufacturing_cost</a:t>
            </a:r>
            <a:endParaRPr lang="en-US" sz="1800" dirty="0"/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IN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Output: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3BCACD0-80BB-4792-9D4B-2EEA081EDA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0" t="50436" r="63317" b="38530"/>
          <a:stretch/>
        </p:blipFill>
        <p:spPr>
          <a:xfrm>
            <a:off x="3287205" y="4585012"/>
            <a:ext cx="4835405" cy="15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44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531236-0774-4D9C-82D6-5467458478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0" t="50436" r="63317" b="38530"/>
          <a:stretch/>
        </p:blipFill>
        <p:spPr>
          <a:xfrm>
            <a:off x="298907" y="1837049"/>
            <a:ext cx="4835405" cy="1591951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6C30F9-56F8-4814-8FC0-019B80E054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2021" y="1173849"/>
            <a:ext cx="5181600" cy="3181335"/>
          </a:xfr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5672393-CE9D-405A-943F-3723B4C15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0513"/>
          </a:xfrm>
        </p:spPr>
        <p:txBody>
          <a:bodyPr/>
          <a:lstStyle/>
          <a:p>
            <a:pPr algn="ctr"/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Sans Pro"/>
                <a:ea typeface="+mj-ea"/>
                <a:cs typeface="+mj-cs"/>
              </a:rPr>
              <a:t>Conversion of output to visual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B0DB009-CF5E-4F2D-8BD1-A9E66CE16166}"/>
              </a:ext>
            </a:extLst>
          </p:cNvPr>
          <p:cNvSpPr/>
          <p:nvPr/>
        </p:nvSpPr>
        <p:spPr>
          <a:xfrm>
            <a:off x="5440368" y="2369073"/>
            <a:ext cx="805597" cy="5279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899F3-EDC3-4678-A2E9-72114BACE526}"/>
              </a:ext>
            </a:extLst>
          </p:cNvPr>
          <p:cNvSpPr txBox="1"/>
          <p:nvPr/>
        </p:nvSpPr>
        <p:spPr>
          <a:xfrm>
            <a:off x="452486" y="4670511"/>
            <a:ext cx="107222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Insights</a:t>
            </a:r>
          </a:p>
          <a:p>
            <a:pPr algn="ctr"/>
            <a:endParaRPr lang="en-IN" b="1" dirty="0"/>
          </a:p>
          <a:p>
            <a:pPr marL="342900" indent="-342900">
              <a:buAutoNum type="arabicPeriod"/>
            </a:pPr>
            <a:r>
              <a:rPr lang="en-IN" dirty="0"/>
              <a:t>“</a:t>
            </a:r>
            <a:r>
              <a:rPr lang="en-IN" dirty="0" err="1"/>
              <a:t>Atliq</a:t>
            </a:r>
            <a:r>
              <a:rPr lang="en-IN" dirty="0"/>
              <a:t> </a:t>
            </a:r>
            <a:r>
              <a:rPr lang="en-IN" dirty="0" err="1"/>
              <a:t>Hardwares</a:t>
            </a:r>
            <a:r>
              <a:rPr lang="en-IN" dirty="0"/>
              <a:t>” manufacturing cost has a high range of indicating variety of products catering to all kind of customers.</a:t>
            </a:r>
          </a:p>
          <a:p>
            <a:pPr marL="342900" indent="-342900">
              <a:buAutoNum type="arabicPeriod"/>
            </a:pPr>
            <a:r>
              <a:rPr lang="en-IN" dirty="0"/>
              <a:t>“</a:t>
            </a:r>
            <a:r>
              <a:rPr lang="en-IN" dirty="0" err="1"/>
              <a:t>Atliq</a:t>
            </a:r>
            <a:r>
              <a:rPr lang="en-IN" dirty="0"/>
              <a:t> </a:t>
            </a:r>
            <a:r>
              <a:rPr lang="en-IN" dirty="0" err="1"/>
              <a:t>Hardwares</a:t>
            </a:r>
            <a:r>
              <a:rPr lang="en-IN" dirty="0"/>
              <a:t>” have products which gives good profit margin due to variety of products in every price range.</a:t>
            </a:r>
          </a:p>
        </p:txBody>
      </p:sp>
    </p:spTree>
    <p:extLst>
      <p:ext uri="{BB962C8B-B14F-4D97-AF65-F5344CB8AC3E}">
        <p14:creationId xmlns:p14="http://schemas.microsoft.com/office/powerpoint/2010/main" val="1220039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D047DCBB-F5CE-4E8A-8F2C-491032001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43"/>
            <a:ext cx="10515600" cy="744719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Discount analysis by customer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C0976C8-3314-4103-854B-6AD74F258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058"/>
            <a:ext cx="10515600" cy="4960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Question 6</a:t>
            </a:r>
          </a:p>
          <a:p>
            <a:pPr marL="457200" lvl="1" indent="0">
              <a:buNone/>
            </a:pPr>
            <a:r>
              <a:rPr lang="en-US" sz="1800" dirty="0"/>
              <a:t>Generate a report which contains the top 5 customers who received an average high </a:t>
            </a:r>
            <a:r>
              <a:rPr lang="en-US" sz="1800" dirty="0" err="1"/>
              <a:t>pre_invoice_discount_pct</a:t>
            </a:r>
            <a:r>
              <a:rPr lang="en-US" sz="1800" dirty="0"/>
              <a:t> for the fiscal year 2021 and in the Indian market. The final output contains these fields,</a:t>
            </a:r>
          </a:p>
          <a:p>
            <a:pPr lvl="1"/>
            <a:r>
              <a:rPr lang="en-US" sz="1800" dirty="0" err="1"/>
              <a:t>customer_code</a:t>
            </a:r>
            <a:endParaRPr lang="en-US" sz="1800" dirty="0"/>
          </a:p>
          <a:p>
            <a:pPr lvl="1"/>
            <a:r>
              <a:rPr lang="en-US" sz="1800" dirty="0"/>
              <a:t>customer</a:t>
            </a:r>
          </a:p>
          <a:p>
            <a:pPr lvl="1"/>
            <a:r>
              <a:rPr lang="en-US" sz="1800" dirty="0" err="1"/>
              <a:t>average_discount_percentage</a:t>
            </a:r>
            <a:endParaRPr lang="en-US" sz="1800" dirty="0"/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IN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Output: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E40891F-055C-4C11-9C12-1FD40BBE3B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6" t="50436" r="64020" b="35773"/>
          <a:stretch/>
        </p:blipFill>
        <p:spPr>
          <a:xfrm>
            <a:off x="3374009" y="4433006"/>
            <a:ext cx="4365396" cy="174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09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B3F703-9ED0-4681-BDBF-C3944820B1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6" t="50436" r="64020" b="35773"/>
          <a:stretch/>
        </p:blipFill>
        <p:spPr>
          <a:xfrm>
            <a:off x="659090" y="2036190"/>
            <a:ext cx="4365396" cy="1743957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A30DAC-38F0-415C-B248-1C6901486F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6468" y="1437964"/>
            <a:ext cx="5181600" cy="2940407"/>
          </a:xfr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4EEA2391-5350-4436-BE56-4680C70F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0513"/>
          </a:xfrm>
        </p:spPr>
        <p:txBody>
          <a:bodyPr/>
          <a:lstStyle/>
          <a:p>
            <a:pPr algn="ctr"/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Sans Pro"/>
                <a:ea typeface="+mj-ea"/>
                <a:cs typeface="+mj-cs"/>
              </a:rPr>
              <a:t>Conversion of output to visual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4704A95-BC8E-4F7C-B1F2-112B9C533567}"/>
              </a:ext>
            </a:extLst>
          </p:cNvPr>
          <p:cNvSpPr/>
          <p:nvPr/>
        </p:nvSpPr>
        <p:spPr>
          <a:xfrm>
            <a:off x="5290403" y="2644216"/>
            <a:ext cx="805597" cy="5279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0361F-9B43-424D-906A-B191AFCA6A56}"/>
              </a:ext>
            </a:extLst>
          </p:cNvPr>
          <p:cNvSpPr txBox="1"/>
          <p:nvPr/>
        </p:nvSpPr>
        <p:spPr>
          <a:xfrm>
            <a:off x="452486" y="4670511"/>
            <a:ext cx="107222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Insights</a:t>
            </a:r>
          </a:p>
          <a:p>
            <a:pPr algn="ctr"/>
            <a:endParaRPr lang="en-IN" b="1" dirty="0"/>
          </a:p>
          <a:p>
            <a:pPr marL="342900" indent="-342900">
              <a:buAutoNum type="arabicPeriod"/>
            </a:pPr>
            <a:r>
              <a:rPr lang="en-IN" dirty="0"/>
              <a:t>The top 5 customers to get highest average discount are Flipkart followed by </a:t>
            </a:r>
            <a:r>
              <a:rPr lang="en-IN" dirty="0" err="1"/>
              <a:t>Viveks</a:t>
            </a:r>
            <a:r>
              <a:rPr lang="en-IN" dirty="0"/>
              <a:t>, Ezone, Croma and Amazon.</a:t>
            </a:r>
          </a:p>
          <a:p>
            <a:pPr marL="342900" indent="-342900">
              <a:buAutoNum type="arabicPeriod"/>
            </a:pPr>
            <a:r>
              <a:rPr lang="en-IN" dirty="0"/>
              <a:t>The discount varies in a small range which is good for the company as well as fair to customers.</a:t>
            </a:r>
          </a:p>
        </p:txBody>
      </p:sp>
    </p:spTree>
    <p:extLst>
      <p:ext uri="{BB962C8B-B14F-4D97-AF65-F5344CB8AC3E}">
        <p14:creationId xmlns:p14="http://schemas.microsoft.com/office/powerpoint/2010/main" val="2157156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4E2E49BE-5C96-4E81-976A-9FCFA1447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43"/>
            <a:ext cx="10515600" cy="744719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Highest grossing Months Analysis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76DC24-5F1C-4496-A56F-6FDD6F05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058"/>
            <a:ext cx="10515600" cy="4960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Question 7</a:t>
            </a:r>
          </a:p>
          <a:p>
            <a:pPr marL="457200" lvl="1" indent="0">
              <a:buNone/>
            </a:pPr>
            <a:r>
              <a:rPr lang="en-US" sz="1800" dirty="0"/>
              <a:t>Get the complete report of the Gross sales amount for the customer “</a:t>
            </a:r>
            <a:r>
              <a:rPr lang="en-US" sz="1800" dirty="0" err="1"/>
              <a:t>Atliq</a:t>
            </a:r>
            <a:r>
              <a:rPr lang="en-US" sz="1800" dirty="0"/>
              <a:t> Exclusive” for each month. This analysis helps to get an idea of low and high-performing months and take strategic decisions.</a:t>
            </a:r>
          </a:p>
          <a:p>
            <a:pPr marL="457200" lvl="1" indent="0">
              <a:buNone/>
            </a:pPr>
            <a:r>
              <a:rPr lang="en-US" sz="1800" dirty="0"/>
              <a:t>The final report contains these columns:</a:t>
            </a:r>
          </a:p>
          <a:p>
            <a:pPr lvl="1"/>
            <a:r>
              <a:rPr lang="en-US" sz="1800" dirty="0"/>
              <a:t>Month</a:t>
            </a:r>
          </a:p>
          <a:p>
            <a:pPr lvl="1"/>
            <a:r>
              <a:rPr lang="en-US" sz="1800" dirty="0"/>
              <a:t>Year</a:t>
            </a:r>
          </a:p>
          <a:p>
            <a:pPr lvl="1"/>
            <a:r>
              <a:rPr lang="en-US" sz="1800" dirty="0"/>
              <a:t>Gross sales Amount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IN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Output: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BDDB96C-B7FB-4572-AD05-2C0DB420BF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2" t="38912" r="67601" b="4692"/>
          <a:stretch/>
        </p:blipFill>
        <p:spPr>
          <a:xfrm>
            <a:off x="4766821" y="3101419"/>
            <a:ext cx="2658358" cy="353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34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F3B84D-34F0-4B1F-910D-C6D22F43F3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2" t="38912" r="67601" b="7009"/>
          <a:stretch/>
        </p:blipFill>
        <p:spPr>
          <a:xfrm>
            <a:off x="1027521" y="1055639"/>
            <a:ext cx="3289955" cy="4014576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88F1649-9569-4748-88F8-8D2C53EBDB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88610" y="1055639"/>
            <a:ext cx="5810252" cy="3742604"/>
          </a:xfr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C7067E7A-85FE-4EB5-8035-532B06369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0513"/>
          </a:xfrm>
        </p:spPr>
        <p:txBody>
          <a:bodyPr/>
          <a:lstStyle/>
          <a:p>
            <a:pPr algn="ctr"/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Sans Pro"/>
                <a:ea typeface="+mj-ea"/>
                <a:cs typeface="+mj-cs"/>
              </a:rPr>
              <a:t>Conversion of output to visual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48FA465-3CA6-4D2A-9AC5-DA8CA56BA4DE}"/>
              </a:ext>
            </a:extLst>
          </p:cNvPr>
          <p:cNvSpPr/>
          <p:nvPr/>
        </p:nvSpPr>
        <p:spPr>
          <a:xfrm>
            <a:off x="4662538" y="2670264"/>
            <a:ext cx="805597" cy="5279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DE4A8-21FD-4BA7-B3B5-A0F10738D8E5}"/>
              </a:ext>
            </a:extLst>
          </p:cNvPr>
          <p:cNvSpPr txBox="1"/>
          <p:nvPr/>
        </p:nvSpPr>
        <p:spPr>
          <a:xfrm>
            <a:off x="442274" y="4887328"/>
            <a:ext cx="107222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Insights</a:t>
            </a:r>
          </a:p>
          <a:p>
            <a:pPr algn="ctr"/>
            <a:endParaRPr lang="en-IN" b="1" dirty="0"/>
          </a:p>
          <a:p>
            <a:pPr marL="342900" indent="-342900">
              <a:buAutoNum type="arabicPeriod"/>
            </a:pPr>
            <a:r>
              <a:rPr lang="en-IN" dirty="0"/>
              <a:t>November has the highest gross sales followed by December and October  due to festive season at this time o the year.</a:t>
            </a:r>
          </a:p>
          <a:p>
            <a:pPr marL="342900" indent="-342900">
              <a:buAutoNum type="arabicPeriod"/>
            </a:pPr>
            <a:r>
              <a:rPr lang="en-IN" dirty="0"/>
              <a:t>Company must focus on increasing their marketing during these months to increase sales.</a:t>
            </a:r>
          </a:p>
        </p:txBody>
      </p:sp>
    </p:spTree>
    <p:extLst>
      <p:ext uri="{BB962C8B-B14F-4D97-AF65-F5344CB8AC3E}">
        <p14:creationId xmlns:p14="http://schemas.microsoft.com/office/powerpoint/2010/main" val="246854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55127C46-0177-4DF8-BDA6-2B9CBA3B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43"/>
            <a:ext cx="10515600" cy="744719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Sales Analysis by Quarter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F896A2E-D428-446E-B8EB-EC4A5323B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058"/>
            <a:ext cx="10515600" cy="4960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Question 8</a:t>
            </a:r>
          </a:p>
          <a:p>
            <a:pPr marL="0" indent="0">
              <a:buNone/>
            </a:pPr>
            <a:endParaRPr lang="en-US" sz="2000" b="1" dirty="0"/>
          </a:p>
          <a:p>
            <a:pPr marL="457200" lvl="1" indent="0">
              <a:buNone/>
            </a:pPr>
            <a:r>
              <a:rPr lang="en-US" sz="1800" dirty="0"/>
              <a:t>In which quarter of 2020, got the maximum </a:t>
            </a:r>
            <a:r>
              <a:rPr lang="en-US" sz="1800" dirty="0" err="1"/>
              <a:t>total_sold_quantity</a:t>
            </a:r>
            <a:r>
              <a:rPr lang="en-US" sz="1800" dirty="0"/>
              <a:t>? The final output contains these fields sorted by the </a:t>
            </a:r>
            <a:r>
              <a:rPr lang="en-US" sz="1800" dirty="0" err="1"/>
              <a:t>total_sold_quantity</a:t>
            </a:r>
            <a:r>
              <a:rPr lang="en-US" sz="1800" dirty="0"/>
              <a:t>,</a:t>
            </a:r>
          </a:p>
          <a:p>
            <a:pPr lvl="1"/>
            <a:r>
              <a:rPr lang="en-US" sz="1800" dirty="0"/>
              <a:t>Quarter</a:t>
            </a:r>
          </a:p>
          <a:p>
            <a:pPr lvl="1"/>
            <a:r>
              <a:rPr lang="en-US" sz="1800" dirty="0" err="1"/>
              <a:t>total_sold_quantity</a:t>
            </a:r>
            <a:endParaRPr lang="en-US" sz="1800" dirty="0"/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IN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Output: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30B492FD-1D6F-4C56-9FC1-97DD2A935F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6" t="44198" r="73339" b="44068"/>
          <a:stretch/>
        </p:blipFill>
        <p:spPr>
          <a:xfrm>
            <a:off x="3535052" y="4240294"/>
            <a:ext cx="4062952" cy="193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7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866852-ABDE-4196-885F-F53A5B9F0C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6" t="44198" r="73339" b="44068"/>
          <a:stretch/>
        </p:blipFill>
        <p:spPr>
          <a:xfrm>
            <a:off x="641022" y="1773333"/>
            <a:ext cx="3851825" cy="1836033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3722B6-EDFB-458D-86D0-8F97F336C5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206283"/>
            <a:ext cx="5181600" cy="3252175"/>
          </a:xfr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A1A5D801-EF35-4A36-A801-55E1FC1B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0513"/>
          </a:xfrm>
        </p:spPr>
        <p:txBody>
          <a:bodyPr/>
          <a:lstStyle/>
          <a:p>
            <a:pPr algn="ctr"/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Sans Pro"/>
                <a:ea typeface="+mj-ea"/>
                <a:cs typeface="+mj-cs"/>
              </a:rPr>
              <a:t>Conversion of output to visual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7EE4175-84D7-4B46-86CA-E2ACF47D9A8A}"/>
              </a:ext>
            </a:extLst>
          </p:cNvPr>
          <p:cNvSpPr/>
          <p:nvPr/>
        </p:nvSpPr>
        <p:spPr>
          <a:xfrm>
            <a:off x="4929725" y="2427398"/>
            <a:ext cx="805597" cy="5279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D3FE6-EE27-455C-973D-DC636F300CFA}"/>
              </a:ext>
            </a:extLst>
          </p:cNvPr>
          <p:cNvSpPr txBox="1"/>
          <p:nvPr/>
        </p:nvSpPr>
        <p:spPr>
          <a:xfrm>
            <a:off x="442274" y="4609103"/>
            <a:ext cx="107222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Insights</a:t>
            </a:r>
          </a:p>
          <a:p>
            <a:pPr algn="ctr"/>
            <a:endParaRPr lang="en-IN" b="1" dirty="0"/>
          </a:p>
          <a:p>
            <a:pPr marL="342900" indent="-342900">
              <a:buAutoNum type="arabicPeriod"/>
            </a:pPr>
            <a:r>
              <a:rPr lang="en-IN" dirty="0"/>
              <a:t>The 4</a:t>
            </a:r>
            <a:r>
              <a:rPr lang="en-IN" baseline="30000" dirty="0"/>
              <a:t>th</a:t>
            </a:r>
            <a:r>
              <a:rPr lang="en-IN" dirty="0"/>
              <a:t> Quarter saw maximum sale of products followed by 3</a:t>
            </a:r>
            <a:r>
              <a:rPr lang="en-IN" baseline="30000" dirty="0"/>
              <a:t>rd</a:t>
            </a:r>
            <a:r>
              <a:rPr lang="en-IN" dirty="0"/>
              <a:t> Quarter. Festive season and year end sale has led to the growth of product sales in Quarter 4.</a:t>
            </a:r>
          </a:p>
          <a:p>
            <a:pPr marL="342900" indent="-342900">
              <a:buAutoNum type="arabicPeriod"/>
            </a:pPr>
            <a:r>
              <a:rPr lang="en-IN" dirty="0"/>
              <a:t>“</a:t>
            </a:r>
            <a:r>
              <a:rPr lang="en-IN" dirty="0" err="1"/>
              <a:t>Atliq</a:t>
            </a:r>
            <a:r>
              <a:rPr lang="en-IN" dirty="0"/>
              <a:t> </a:t>
            </a:r>
            <a:r>
              <a:rPr lang="en-IN" dirty="0" err="1"/>
              <a:t>Hardwares</a:t>
            </a:r>
            <a:r>
              <a:rPr lang="en-IN" dirty="0"/>
              <a:t>” should focus on targeting more customers during this Quarter and spend more on marketing as compared to rest of the year during 4</a:t>
            </a:r>
            <a:r>
              <a:rPr lang="en-IN" baseline="30000" dirty="0"/>
              <a:t>th</a:t>
            </a:r>
            <a:r>
              <a:rPr lang="en-IN" dirty="0"/>
              <a:t> quarter.</a:t>
            </a:r>
          </a:p>
        </p:txBody>
      </p:sp>
    </p:spTree>
    <p:extLst>
      <p:ext uri="{BB962C8B-B14F-4D97-AF65-F5344CB8AC3E}">
        <p14:creationId xmlns:p14="http://schemas.microsoft.com/office/powerpoint/2010/main" val="1580530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8C8FACBC-4D87-494D-9DD3-A87183494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43"/>
            <a:ext cx="10515600" cy="744719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Gross Sales analysis by channel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97C489F-7E27-49F0-B8DE-76DE6B577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058"/>
            <a:ext cx="10515600" cy="4960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Question 9</a:t>
            </a:r>
          </a:p>
          <a:p>
            <a:pPr marL="0" indent="0">
              <a:buNone/>
            </a:pPr>
            <a:endParaRPr lang="en-US" sz="2000" b="1" dirty="0"/>
          </a:p>
          <a:p>
            <a:pPr marL="457200" lvl="1" indent="0">
              <a:buNone/>
            </a:pPr>
            <a:r>
              <a:rPr lang="en-US" sz="2000" dirty="0"/>
              <a:t>Which channel helped to bring more gross sales in the fiscal year 2021 and the percentage of contribution? The final output contains these fields,</a:t>
            </a:r>
          </a:p>
          <a:p>
            <a:pPr lvl="1"/>
            <a:r>
              <a:rPr lang="en-US" sz="2000" dirty="0"/>
              <a:t>channel</a:t>
            </a:r>
          </a:p>
          <a:p>
            <a:pPr lvl="1"/>
            <a:r>
              <a:rPr lang="en-US" sz="2000" dirty="0" err="1"/>
              <a:t>gross_sales_mln</a:t>
            </a:r>
            <a:endParaRPr lang="en-US" sz="2000" dirty="0"/>
          </a:p>
          <a:p>
            <a:pPr lvl="1"/>
            <a:r>
              <a:rPr lang="en-US" sz="2000" dirty="0"/>
              <a:t>percentage</a:t>
            </a:r>
          </a:p>
          <a:p>
            <a:pPr marL="0" indent="0">
              <a:buNone/>
            </a:pPr>
            <a:r>
              <a:rPr lang="en-IN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Output: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6C0F716-F97F-430A-9368-8123488F1F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6" t="43494" r="68219" b="46054"/>
          <a:stretch/>
        </p:blipFill>
        <p:spPr>
          <a:xfrm>
            <a:off x="3073138" y="4209999"/>
            <a:ext cx="5081048" cy="167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44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D62DEE-EC16-43D0-AB9A-33278B93EB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6" t="43494" r="68219" b="46054"/>
          <a:stretch/>
        </p:blipFill>
        <p:spPr>
          <a:xfrm>
            <a:off x="611957" y="2137719"/>
            <a:ext cx="4412530" cy="1456056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63880B-3DF5-4B5B-8C30-BA05DDC30D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24686" y="1383534"/>
            <a:ext cx="5181600" cy="2964425"/>
          </a:xfr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3EE48658-1BC9-40D7-B16E-9C7BDE9F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0513"/>
          </a:xfrm>
        </p:spPr>
        <p:txBody>
          <a:bodyPr/>
          <a:lstStyle/>
          <a:p>
            <a:pPr algn="ctr"/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Sans Pro"/>
                <a:ea typeface="+mj-ea"/>
                <a:cs typeface="+mj-cs"/>
              </a:rPr>
              <a:t>Conversion of output to visual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C9603B6-D0F3-4351-AC7A-7D621912669A}"/>
              </a:ext>
            </a:extLst>
          </p:cNvPr>
          <p:cNvSpPr/>
          <p:nvPr/>
        </p:nvSpPr>
        <p:spPr>
          <a:xfrm>
            <a:off x="5421788" y="2601795"/>
            <a:ext cx="805597" cy="5279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FBD37B-9C2F-4A81-9188-24A397EB313C}"/>
              </a:ext>
            </a:extLst>
          </p:cNvPr>
          <p:cNvSpPr txBox="1"/>
          <p:nvPr/>
        </p:nvSpPr>
        <p:spPr>
          <a:xfrm>
            <a:off x="442274" y="4609103"/>
            <a:ext cx="107222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Insights</a:t>
            </a:r>
          </a:p>
          <a:p>
            <a:pPr algn="ctr"/>
            <a:endParaRPr lang="en-IN" b="1" dirty="0"/>
          </a:p>
          <a:p>
            <a:pPr marL="342900" indent="-342900">
              <a:buAutoNum type="arabicPeriod"/>
            </a:pPr>
            <a:r>
              <a:rPr lang="en-IN" dirty="0"/>
              <a:t>The Retailer channel was responsible for the 72% of total gross sales, followed by Direct(16%) and Distributor(11%).</a:t>
            </a:r>
          </a:p>
          <a:p>
            <a:pPr marL="342900" indent="-342900">
              <a:buAutoNum type="arabicPeriod"/>
            </a:pPr>
            <a:r>
              <a:rPr lang="en-IN" dirty="0"/>
              <a:t>“</a:t>
            </a:r>
            <a:r>
              <a:rPr lang="en-IN" dirty="0" err="1"/>
              <a:t>Atliq</a:t>
            </a:r>
            <a:r>
              <a:rPr lang="en-IN" dirty="0"/>
              <a:t> </a:t>
            </a:r>
            <a:r>
              <a:rPr lang="en-IN" dirty="0" err="1"/>
              <a:t>Hardwares</a:t>
            </a:r>
            <a:r>
              <a:rPr lang="en-IN" dirty="0"/>
              <a:t>” should focus on increasing their sales through Direct and Distributor Channel to increase the total Gross sales and further Total Profit.</a:t>
            </a:r>
          </a:p>
        </p:txBody>
      </p:sp>
    </p:spTree>
    <p:extLst>
      <p:ext uri="{BB962C8B-B14F-4D97-AF65-F5344CB8AC3E}">
        <p14:creationId xmlns:p14="http://schemas.microsoft.com/office/powerpoint/2010/main" val="145539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5B8C85-1A06-441E-A083-54CEA322B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APAC Region markets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120872-54F7-4672-827E-5566C90F0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Question 1</a:t>
            </a:r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r>
              <a:rPr lang="en-US" sz="2000" dirty="0"/>
              <a:t>Provide the list of markets in which customer "</a:t>
            </a:r>
            <a:r>
              <a:rPr lang="en-US" sz="2000" dirty="0" err="1"/>
              <a:t>Atliq</a:t>
            </a:r>
            <a:r>
              <a:rPr lang="en-US" sz="2000" dirty="0"/>
              <a:t> Exclusive" operates its business in the  APAC region.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IN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Output:</a:t>
            </a:r>
          </a:p>
        </p:txBody>
      </p:sp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158B7536-DBE3-4971-9561-15FEC943B5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1" t="49314" r="73563" b="28344"/>
          <a:stretch/>
        </p:blipFill>
        <p:spPr>
          <a:xfrm>
            <a:off x="4639971" y="3429000"/>
            <a:ext cx="3216842" cy="313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40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069308EF-07CB-405B-84D4-79B5651A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43"/>
            <a:ext cx="10515600" cy="744719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Top selling Products form each division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5C8DE12-8242-46B5-88E1-17613460C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058"/>
            <a:ext cx="10515600" cy="4960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Question 10</a:t>
            </a:r>
          </a:p>
          <a:p>
            <a:pPr marL="457200" lvl="1" indent="0">
              <a:buNone/>
            </a:pPr>
            <a:r>
              <a:rPr lang="en-US" sz="2000" dirty="0"/>
              <a:t>Get the Top 3 products in each division that have a high </a:t>
            </a:r>
            <a:r>
              <a:rPr lang="en-US" sz="2000" dirty="0" err="1"/>
              <a:t>total_sold_quantity</a:t>
            </a:r>
            <a:r>
              <a:rPr lang="en-US" sz="2000" dirty="0"/>
              <a:t> in the </a:t>
            </a:r>
            <a:r>
              <a:rPr lang="en-US" sz="2000" dirty="0" err="1"/>
              <a:t>fiscal_year</a:t>
            </a:r>
            <a:r>
              <a:rPr lang="en-US" sz="2000" dirty="0"/>
              <a:t> 2021? The final output contains these fields,</a:t>
            </a:r>
          </a:p>
          <a:p>
            <a:pPr lvl="1"/>
            <a:r>
              <a:rPr lang="en-US" sz="2000" dirty="0"/>
              <a:t>division</a:t>
            </a:r>
          </a:p>
          <a:p>
            <a:pPr lvl="1"/>
            <a:r>
              <a:rPr lang="en-US" sz="2000" dirty="0" err="1"/>
              <a:t>product_code</a:t>
            </a:r>
            <a:endParaRPr lang="en-US" sz="2000" dirty="0"/>
          </a:p>
          <a:p>
            <a:pPr lvl="1"/>
            <a:r>
              <a:rPr lang="en-US" sz="2000" dirty="0"/>
              <a:t>product</a:t>
            </a:r>
          </a:p>
          <a:p>
            <a:pPr lvl="1"/>
            <a:r>
              <a:rPr lang="en-US" sz="2000" dirty="0" err="1"/>
              <a:t>total_sold_quantity</a:t>
            </a:r>
            <a:endParaRPr lang="en-US" sz="2000" dirty="0"/>
          </a:p>
          <a:p>
            <a:pPr lvl="1"/>
            <a:r>
              <a:rPr lang="en-US" sz="2000" dirty="0" err="1"/>
              <a:t>rank_order</a:t>
            </a:r>
            <a:endParaRPr lang="en-US" sz="2000" dirty="0"/>
          </a:p>
          <a:p>
            <a:pPr marL="0" indent="0">
              <a:buNone/>
            </a:pPr>
            <a:r>
              <a:rPr lang="en-IN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Output: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20B576D-D869-4DBA-B9B6-428D34CEA4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0" t="43898" r="54503" b="33147"/>
          <a:stretch/>
        </p:blipFill>
        <p:spPr>
          <a:xfrm>
            <a:off x="2611081" y="4336329"/>
            <a:ext cx="5863615" cy="208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29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505843-1AB9-496D-A66A-22B454D9C0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0" t="43898" r="54503" b="26546"/>
          <a:stretch/>
        </p:blipFill>
        <p:spPr>
          <a:xfrm>
            <a:off x="516262" y="1799387"/>
            <a:ext cx="4757250" cy="2279483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67655B-B2D5-47AB-8623-10FD3B9BD8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70163" y="1246794"/>
            <a:ext cx="5181600" cy="3232035"/>
          </a:xfr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9D6B7158-4873-4BBA-B4CD-A0904077D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0513"/>
          </a:xfrm>
        </p:spPr>
        <p:txBody>
          <a:bodyPr/>
          <a:lstStyle/>
          <a:p>
            <a:pPr algn="ctr"/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Sans Pro"/>
                <a:ea typeface="+mj-ea"/>
                <a:cs typeface="+mj-cs"/>
              </a:rPr>
              <a:t>Conversion of output to visual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CE0C12B-248B-44D2-BD5F-0475E67E60FA}"/>
              </a:ext>
            </a:extLst>
          </p:cNvPr>
          <p:cNvSpPr/>
          <p:nvPr/>
        </p:nvSpPr>
        <p:spPr>
          <a:xfrm>
            <a:off x="5419039" y="2598860"/>
            <a:ext cx="805597" cy="5279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B9AFA-4B22-471D-A7A1-269E63008E78}"/>
              </a:ext>
            </a:extLst>
          </p:cNvPr>
          <p:cNvSpPr txBox="1"/>
          <p:nvPr/>
        </p:nvSpPr>
        <p:spPr>
          <a:xfrm>
            <a:off x="442274" y="4609103"/>
            <a:ext cx="107222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Insights</a:t>
            </a:r>
          </a:p>
          <a:p>
            <a:pPr algn="ctr"/>
            <a:endParaRPr lang="en-IN" b="1" dirty="0"/>
          </a:p>
          <a:p>
            <a:pPr marL="342900" indent="-342900">
              <a:buAutoNum type="arabicPeriod"/>
            </a:pPr>
            <a:r>
              <a:rPr lang="en-IN" dirty="0"/>
              <a:t>“AQ pen drive 2 IN 1” had the highest sales in the N&amp;S division. “AQ Gamers Ms” had the highest sales in the P&amp;A division, “AQ Digit” had the highest sales in the PC division. </a:t>
            </a:r>
          </a:p>
          <a:p>
            <a:pPr marL="342900" indent="-342900">
              <a:buAutoNum type="arabicPeriod"/>
            </a:pPr>
            <a:r>
              <a:rPr lang="en-IN" dirty="0"/>
              <a:t>“</a:t>
            </a:r>
            <a:r>
              <a:rPr lang="en-IN" dirty="0" err="1"/>
              <a:t>Atliq</a:t>
            </a:r>
            <a:r>
              <a:rPr lang="en-IN" dirty="0"/>
              <a:t> </a:t>
            </a:r>
            <a:r>
              <a:rPr lang="en-IN" dirty="0" err="1"/>
              <a:t>Hardwares</a:t>
            </a:r>
            <a:r>
              <a:rPr lang="en-IN" dirty="0"/>
              <a:t>” should focus on their PC division, It is lagging form the other 2 divisions.</a:t>
            </a:r>
          </a:p>
        </p:txBody>
      </p:sp>
    </p:spTree>
    <p:extLst>
      <p:ext uri="{BB962C8B-B14F-4D97-AF65-F5344CB8AC3E}">
        <p14:creationId xmlns:p14="http://schemas.microsoft.com/office/powerpoint/2010/main" val="4278158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61B735-C804-498F-9D5A-462324B5E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8448"/>
            <a:ext cx="10515600" cy="1325563"/>
          </a:xfrm>
        </p:spPr>
        <p:txBody>
          <a:bodyPr/>
          <a:lstStyle/>
          <a:p>
            <a:pPr algn="ctr"/>
            <a:r>
              <a:rPr lang="en-IN" i="1" dirty="0">
                <a:solidFill>
                  <a:srgbClr val="FF000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08214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B23528-BC05-483B-AD70-A758264B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0677"/>
          </a:xfrm>
        </p:spPr>
        <p:txBody>
          <a:bodyPr>
            <a:normAutofit/>
          </a:bodyPr>
          <a:lstStyle/>
          <a:p>
            <a:pPr algn="ctr"/>
            <a:r>
              <a:rPr lang="en-IN" sz="2800" dirty="0">
                <a:solidFill>
                  <a:schemeClr val="accent2"/>
                </a:solidFill>
              </a:rPr>
              <a:t>Conversion of output to visual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F0206EC-54FA-44BE-9D18-0AB538B715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1" t="49314" r="73563" b="28344"/>
          <a:stretch/>
        </p:blipFill>
        <p:spPr>
          <a:xfrm>
            <a:off x="1133200" y="1480083"/>
            <a:ext cx="2797777" cy="252631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6E4089-3E54-43B7-97F2-7224DDDB07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31118" y="1480083"/>
            <a:ext cx="5000134" cy="2526310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C78EA9D-2129-4A9D-8949-8C14CA805632}"/>
              </a:ext>
            </a:extLst>
          </p:cNvPr>
          <p:cNvSpPr/>
          <p:nvPr/>
        </p:nvSpPr>
        <p:spPr>
          <a:xfrm>
            <a:off x="4281732" y="2479287"/>
            <a:ext cx="1598630" cy="5279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EF278-809A-4758-A297-97C8F5807330}"/>
              </a:ext>
            </a:extLst>
          </p:cNvPr>
          <p:cNvSpPr txBox="1"/>
          <p:nvPr/>
        </p:nvSpPr>
        <p:spPr>
          <a:xfrm>
            <a:off x="509047" y="4553147"/>
            <a:ext cx="107222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Insights</a:t>
            </a:r>
          </a:p>
          <a:p>
            <a:pPr algn="ctr"/>
            <a:endParaRPr lang="en-IN" b="1" dirty="0"/>
          </a:p>
          <a:p>
            <a:r>
              <a:rPr lang="en-IN" dirty="0"/>
              <a:t>1. The markets in the APAC region for “</a:t>
            </a:r>
            <a:r>
              <a:rPr lang="en-IN" dirty="0" err="1"/>
              <a:t>Atliq</a:t>
            </a:r>
            <a:r>
              <a:rPr lang="en-IN" dirty="0"/>
              <a:t> </a:t>
            </a:r>
            <a:r>
              <a:rPr lang="en-IN" dirty="0" err="1"/>
              <a:t>Harwares</a:t>
            </a:r>
            <a:r>
              <a:rPr lang="en-IN" dirty="0"/>
              <a:t>” includes India, Indonesia, Japan, Philippines, South Korea, Australia, New Zealand and Bangladesh.</a:t>
            </a:r>
          </a:p>
        </p:txBody>
      </p:sp>
    </p:spTree>
    <p:extLst>
      <p:ext uri="{BB962C8B-B14F-4D97-AF65-F5344CB8AC3E}">
        <p14:creationId xmlns:p14="http://schemas.microsoft.com/office/powerpoint/2010/main" val="125310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CB2689-F1B6-4A2F-871A-441399001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0677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Product Growth analysis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9AB4577-D671-4F2B-ADFA-48C9CEEE5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058"/>
            <a:ext cx="10515600" cy="4960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Question 2</a:t>
            </a:r>
          </a:p>
          <a:p>
            <a:pPr marL="0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 What is the percentage of unique product increase in 2021 vs. 2020? 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IN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Output:</a:t>
            </a:r>
          </a:p>
        </p:txBody>
      </p:sp>
      <p:pic>
        <p:nvPicPr>
          <p:cNvPr id="8" name="Content Placeholder 2">
            <a:extLst>
              <a:ext uri="{FF2B5EF4-FFF2-40B4-BE49-F238E27FC236}">
                <a16:creationId xmlns:a16="http://schemas.microsoft.com/office/drawing/2014/main" id="{6BE5D253-B07C-404C-9B69-92B68EA1D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8" t="49605" r="61325" b="43889"/>
          <a:stretch/>
        </p:blipFill>
        <p:spPr>
          <a:xfrm>
            <a:off x="2501504" y="3429000"/>
            <a:ext cx="7188991" cy="95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54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27D18E-7C3A-4059-B1F4-CE8D26E2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0513"/>
          </a:xfrm>
        </p:spPr>
        <p:txBody>
          <a:bodyPr/>
          <a:lstStyle/>
          <a:p>
            <a:pPr algn="ctr"/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Sans Pro"/>
                <a:ea typeface="+mj-ea"/>
                <a:cs typeface="+mj-cs"/>
              </a:rPr>
              <a:t>Conversion of output to visual</a:t>
            </a:r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8B0BC58-11E1-44A9-B648-2AF8D32C9C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8" t="49605" r="61325" b="43889"/>
          <a:stretch/>
        </p:blipFill>
        <p:spPr>
          <a:xfrm>
            <a:off x="179111" y="2393229"/>
            <a:ext cx="5181600" cy="690513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20440A-1F55-4ED1-B591-5FA67046BC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9633" y="1357117"/>
            <a:ext cx="5181600" cy="319637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1AC7716-017E-494A-997F-F7FD8679553F}"/>
              </a:ext>
            </a:extLst>
          </p:cNvPr>
          <p:cNvSpPr/>
          <p:nvPr/>
        </p:nvSpPr>
        <p:spPr>
          <a:xfrm>
            <a:off x="5542373" y="2474534"/>
            <a:ext cx="805597" cy="5279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267C11-42E8-4D33-9098-0EB189BAED30}"/>
              </a:ext>
            </a:extLst>
          </p:cNvPr>
          <p:cNvSpPr txBox="1"/>
          <p:nvPr/>
        </p:nvSpPr>
        <p:spPr>
          <a:xfrm>
            <a:off x="571894" y="4772057"/>
            <a:ext cx="107222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Insights</a:t>
            </a:r>
          </a:p>
          <a:p>
            <a:pPr algn="ctr"/>
            <a:endParaRPr lang="en-IN" b="1" dirty="0"/>
          </a:p>
          <a:p>
            <a:pPr marL="342900" indent="-342900">
              <a:buAutoNum type="arabicPeriod"/>
            </a:pPr>
            <a:r>
              <a:rPr lang="en-IN" dirty="0"/>
              <a:t>Results indicate that “</a:t>
            </a:r>
            <a:r>
              <a:rPr lang="en-IN" dirty="0" err="1"/>
              <a:t>Atliq</a:t>
            </a:r>
            <a:r>
              <a:rPr lang="en-IN" dirty="0"/>
              <a:t> </a:t>
            </a:r>
            <a:r>
              <a:rPr lang="en-IN" dirty="0" err="1"/>
              <a:t>Hardwares</a:t>
            </a:r>
            <a:r>
              <a:rPr lang="en-IN" dirty="0"/>
              <a:t>” have increased their revenue by increasing in demand products in the market during 2020 and 2021.</a:t>
            </a:r>
          </a:p>
          <a:p>
            <a:pPr marL="342900" indent="-342900">
              <a:buAutoNum type="arabicPeriod"/>
            </a:pPr>
            <a:r>
              <a:rPr lang="en-IN" dirty="0"/>
              <a:t>A hopping 36% increase indicate that “</a:t>
            </a:r>
            <a:r>
              <a:rPr lang="en-IN" dirty="0" err="1"/>
              <a:t>Atliq</a:t>
            </a:r>
            <a:r>
              <a:rPr lang="en-IN" dirty="0"/>
              <a:t> </a:t>
            </a:r>
            <a:r>
              <a:rPr lang="en-IN" dirty="0" err="1"/>
              <a:t>Hardwares</a:t>
            </a:r>
            <a:r>
              <a:rPr lang="en-IN" dirty="0"/>
              <a:t>” have been competitive with their new products.</a:t>
            </a:r>
          </a:p>
        </p:txBody>
      </p:sp>
    </p:spTree>
    <p:extLst>
      <p:ext uri="{BB962C8B-B14F-4D97-AF65-F5344CB8AC3E}">
        <p14:creationId xmlns:p14="http://schemas.microsoft.com/office/powerpoint/2010/main" val="4124288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7D700F-8A19-44F4-9020-97F9427CB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43"/>
            <a:ext cx="10515600" cy="744719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Product analysis by segment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E2DFDD5-A0B9-4EED-9B2A-174BEE391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058"/>
            <a:ext cx="10515600" cy="4960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Question 3</a:t>
            </a:r>
          </a:p>
          <a:p>
            <a:pPr marL="0" indent="0">
              <a:buNone/>
            </a:pPr>
            <a:endParaRPr lang="en-US" sz="2000" b="1" dirty="0"/>
          </a:p>
          <a:p>
            <a:pPr marL="457200" lvl="1" indent="0">
              <a:buNone/>
            </a:pPr>
            <a:r>
              <a:rPr lang="en-US" sz="1800" dirty="0"/>
              <a:t>Provide a report with all the unique product counts for each segment and sort them in descending order of product counts. The final output contains 2 fields,</a:t>
            </a:r>
          </a:p>
          <a:p>
            <a:pPr lvl="1"/>
            <a:r>
              <a:rPr lang="en-US" sz="1800" dirty="0"/>
              <a:t>segment</a:t>
            </a:r>
          </a:p>
          <a:p>
            <a:pPr lvl="1"/>
            <a:r>
              <a:rPr lang="en-US" sz="1800" dirty="0" err="1"/>
              <a:t>product_count</a:t>
            </a:r>
            <a:endParaRPr lang="en-US" sz="1800" dirty="0"/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IN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Output: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CF2B039-1ABF-4CC6-97E3-76291B9A07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7" t="50436" r="72332" b="34506"/>
          <a:stretch/>
        </p:blipFill>
        <p:spPr>
          <a:xfrm>
            <a:off x="3991112" y="3945434"/>
            <a:ext cx="3842561" cy="2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30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FA7E6D-DDDC-4EC5-A4DB-995B67CA6C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7" t="50436" r="72332" b="34506"/>
          <a:stretch/>
        </p:blipFill>
        <p:spPr>
          <a:xfrm>
            <a:off x="1068803" y="1624762"/>
            <a:ext cx="3842561" cy="247662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0061EA-ECAC-43F9-93E3-94DBE33AD3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22641" y="1119269"/>
            <a:ext cx="5181600" cy="3487615"/>
          </a:xfr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078BC50A-A1D7-4AA9-92CB-B69141CC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0513"/>
          </a:xfrm>
        </p:spPr>
        <p:txBody>
          <a:bodyPr/>
          <a:lstStyle/>
          <a:p>
            <a:pPr algn="ctr"/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Sans Pro"/>
                <a:ea typeface="+mj-ea"/>
                <a:cs typeface="+mj-cs"/>
              </a:rPr>
              <a:t>Conversion of output to visual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1CF3D32-5C9E-4F60-ADC6-F0C960921B33}"/>
              </a:ext>
            </a:extLst>
          </p:cNvPr>
          <p:cNvSpPr/>
          <p:nvPr/>
        </p:nvSpPr>
        <p:spPr>
          <a:xfrm>
            <a:off x="5214204" y="2599125"/>
            <a:ext cx="805597" cy="5279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262A81-C55B-4056-BDBE-F36E9E86CBFD}"/>
              </a:ext>
            </a:extLst>
          </p:cNvPr>
          <p:cNvSpPr txBox="1"/>
          <p:nvPr/>
        </p:nvSpPr>
        <p:spPr>
          <a:xfrm>
            <a:off x="452486" y="4670511"/>
            <a:ext cx="107222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Insights</a:t>
            </a:r>
          </a:p>
          <a:p>
            <a:pPr algn="ctr"/>
            <a:endParaRPr lang="en-IN" b="1" dirty="0"/>
          </a:p>
          <a:p>
            <a:pPr marL="342900" indent="-342900">
              <a:buAutoNum type="arabicPeriod"/>
            </a:pPr>
            <a:r>
              <a:rPr lang="en-IN" dirty="0"/>
              <a:t>Notebook segment has the highest amount of products followed by Accessories, Peripherals, </a:t>
            </a:r>
            <a:r>
              <a:rPr lang="en-IN" dirty="0" err="1"/>
              <a:t>Deskstop</a:t>
            </a:r>
            <a:r>
              <a:rPr lang="en-IN" dirty="0"/>
              <a:t>, Storage and Networking.</a:t>
            </a:r>
          </a:p>
          <a:p>
            <a:pPr marL="342900" indent="-342900">
              <a:buAutoNum type="arabicPeriod"/>
            </a:pPr>
            <a:r>
              <a:rPr lang="en-IN" dirty="0"/>
              <a:t>There is a great variety of products which is responsible for the good customer experience.</a:t>
            </a:r>
          </a:p>
        </p:txBody>
      </p:sp>
    </p:spTree>
    <p:extLst>
      <p:ext uri="{BB962C8B-B14F-4D97-AF65-F5344CB8AC3E}">
        <p14:creationId xmlns:p14="http://schemas.microsoft.com/office/powerpoint/2010/main" val="124475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4B35C88-19FA-4077-995E-0E475E851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058"/>
            <a:ext cx="10515600" cy="4960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Question 4</a:t>
            </a:r>
          </a:p>
          <a:p>
            <a:pPr marL="457200" lvl="1" indent="0">
              <a:buNone/>
            </a:pPr>
            <a:r>
              <a:rPr lang="en-US" sz="1800" dirty="0"/>
              <a:t>Follow-up: Which segment had the most increase in unique products in 2021 vs 2020? The final output contains these fields,</a:t>
            </a:r>
          </a:p>
          <a:p>
            <a:pPr lvl="1"/>
            <a:r>
              <a:rPr lang="en-US" sz="1800" dirty="0"/>
              <a:t>segment</a:t>
            </a:r>
          </a:p>
          <a:p>
            <a:pPr lvl="1"/>
            <a:r>
              <a:rPr lang="en-US" sz="1800" dirty="0"/>
              <a:t>product_count_2020</a:t>
            </a:r>
          </a:p>
          <a:p>
            <a:pPr lvl="1"/>
            <a:r>
              <a:rPr lang="en-US" sz="1800" dirty="0"/>
              <a:t>product_count_2021</a:t>
            </a:r>
          </a:p>
          <a:p>
            <a:pPr lvl="1"/>
            <a:r>
              <a:rPr lang="en-US" sz="1800" dirty="0"/>
              <a:t>difference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IN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Output: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ACBE3D0-3138-4AD5-AEDB-C95EA11DF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43"/>
            <a:ext cx="10515600" cy="744719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Product Growth analysis by segment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1FA87F0-174F-4D32-AE89-40935D642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0" t="50436" r="58323" b="33297"/>
          <a:stretch/>
        </p:blipFill>
        <p:spPr>
          <a:xfrm>
            <a:off x="2978869" y="4442430"/>
            <a:ext cx="5181600" cy="197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50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E21333-B8B0-4209-80B7-B489D57094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0" t="50436" r="58323" b="33297"/>
          <a:stretch/>
        </p:blipFill>
        <p:spPr>
          <a:xfrm>
            <a:off x="247062" y="1935893"/>
            <a:ext cx="5181600" cy="1979629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776E1B-4BF2-4304-A368-AC94F53DF3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6979" y="1426674"/>
            <a:ext cx="5181600" cy="2998065"/>
          </a:xfr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57A7E504-AE86-47D4-99D7-92FFB65B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0513"/>
          </a:xfrm>
        </p:spPr>
        <p:txBody>
          <a:bodyPr/>
          <a:lstStyle/>
          <a:p>
            <a:pPr algn="ctr"/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ource Sans Pro"/>
                <a:ea typeface="+mj-ea"/>
                <a:cs typeface="+mj-cs"/>
              </a:rPr>
              <a:t>Conversion of output to visual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94FC3DB-2210-4ABF-B23E-B4F64CD2CA9D}"/>
              </a:ext>
            </a:extLst>
          </p:cNvPr>
          <p:cNvSpPr/>
          <p:nvPr/>
        </p:nvSpPr>
        <p:spPr>
          <a:xfrm>
            <a:off x="5605022" y="2661755"/>
            <a:ext cx="805597" cy="5279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859D2-BB37-4CF4-95D2-EB46FF966797}"/>
              </a:ext>
            </a:extLst>
          </p:cNvPr>
          <p:cNvSpPr txBox="1"/>
          <p:nvPr/>
        </p:nvSpPr>
        <p:spPr>
          <a:xfrm>
            <a:off x="452486" y="4670511"/>
            <a:ext cx="107222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Insights</a:t>
            </a:r>
          </a:p>
          <a:p>
            <a:pPr algn="ctr"/>
            <a:endParaRPr lang="en-IN" b="1" dirty="0"/>
          </a:p>
          <a:p>
            <a:pPr marL="342900" indent="-342900">
              <a:buAutoNum type="arabicPeriod"/>
            </a:pPr>
            <a:r>
              <a:rPr lang="en-IN" dirty="0"/>
              <a:t>Each segment has grown significantly in 2021 indicating high demand in every segment. </a:t>
            </a:r>
          </a:p>
          <a:p>
            <a:pPr marL="342900" indent="-342900">
              <a:buAutoNum type="arabicPeriod"/>
            </a:pPr>
            <a:r>
              <a:rPr lang="en-IN" dirty="0"/>
              <a:t>The company is utilizing resources to increase products to cater high in demand and to be in competition in the market. </a:t>
            </a:r>
          </a:p>
        </p:txBody>
      </p:sp>
    </p:spTree>
    <p:extLst>
      <p:ext uri="{BB962C8B-B14F-4D97-AF65-F5344CB8AC3E}">
        <p14:creationId xmlns:p14="http://schemas.microsoft.com/office/powerpoint/2010/main" val="212105826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939</Words>
  <Application>Microsoft Office PowerPoint</Application>
  <PresentationFormat>Widescreen</PresentationFormat>
  <Paragraphs>131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Source Sans Pro</vt:lpstr>
      <vt:lpstr>FunkyShapesDarkVTI</vt:lpstr>
      <vt:lpstr> Atliq Hardwares    ad-Hoc Insights</vt:lpstr>
      <vt:lpstr>APAC Region markets</vt:lpstr>
      <vt:lpstr>Conversion of output to visual</vt:lpstr>
      <vt:lpstr>Product Growth analysis</vt:lpstr>
      <vt:lpstr>Conversion of output to visual</vt:lpstr>
      <vt:lpstr>Product analysis by segment</vt:lpstr>
      <vt:lpstr>Conversion of output to visual</vt:lpstr>
      <vt:lpstr>Product Growth analysis by segment</vt:lpstr>
      <vt:lpstr>Conversion of output to visual</vt:lpstr>
      <vt:lpstr>Manufacturing cost range analysis</vt:lpstr>
      <vt:lpstr>Conversion of output to visual</vt:lpstr>
      <vt:lpstr>Discount analysis by customer</vt:lpstr>
      <vt:lpstr>Conversion of output to visual</vt:lpstr>
      <vt:lpstr>Highest grossing Months Analysis</vt:lpstr>
      <vt:lpstr>Conversion of output to visual</vt:lpstr>
      <vt:lpstr>Sales Analysis by Quarter</vt:lpstr>
      <vt:lpstr>Conversion of output to visual</vt:lpstr>
      <vt:lpstr>Gross Sales analysis by channel</vt:lpstr>
      <vt:lpstr>Conversion of output to visual</vt:lpstr>
      <vt:lpstr>Top selling Products form each division</vt:lpstr>
      <vt:lpstr>Conversion of output to visual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Atliq mart ad-Hoc Insights</dc:title>
  <dc:creator>harsh verma</dc:creator>
  <cp:lastModifiedBy>harsh verma</cp:lastModifiedBy>
  <cp:revision>9</cp:revision>
  <dcterms:created xsi:type="dcterms:W3CDTF">2023-01-27T04:56:31Z</dcterms:created>
  <dcterms:modified xsi:type="dcterms:W3CDTF">2023-01-28T10:30:04Z</dcterms:modified>
</cp:coreProperties>
</file>